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80" r:id="rId5"/>
    <p:sldId id="279" r:id="rId6"/>
    <p:sldId id="260" r:id="rId7"/>
    <p:sldId id="261" r:id="rId8"/>
    <p:sldId id="262" r:id="rId9"/>
    <p:sldId id="265" r:id="rId10"/>
    <p:sldId id="267" r:id="rId11"/>
    <p:sldId id="268" r:id="rId12"/>
    <p:sldId id="264" r:id="rId13"/>
    <p:sldId id="269" r:id="rId14"/>
    <p:sldId id="270" r:id="rId15"/>
    <p:sldId id="271" r:id="rId16"/>
    <p:sldId id="272" r:id="rId17"/>
    <p:sldId id="273" r:id="rId18"/>
    <p:sldId id="276" r:id="rId19"/>
    <p:sldId id="275" r:id="rId20"/>
    <p:sldId id="281" r:id="rId21"/>
    <p:sldId id="282" r:id="rId22"/>
    <p:sldId id="283" r:id="rId23"/>
    <p:sldId id="284" r:id="rId24"/>
    <p:sldId id="285" r:id="rId25"/>
    <p:sldId id="278" r:id="rId26"/>
  </p:sldIdLst>
  <p:sldSz cx="9144000" cy="5143500" type="screen16x9"/>
  <p:notesSz cx="6858000" cy="9144000"/>
  <p:embeddedFontLst>
    <p:embeddedFont>
      <p:font typeface="Oswald" panose="00000500000000000000" pitchFamily="2" charset="0"/>
      <p:regular r:id="rId28"/>
      <p:bold r:id="rId29"/>
    </p:embeddedFont>
    <p:embeddedFont>
      <p:font typeface="Comfortaa" panose="00000500000000000000" pitchFamily="2" charset="0"/>
      <p:regular r:id="rId30"/>
      <p:bold r:id="rId31"/>
    </p:embeddedFont>
    <p:embeddedFont>
      <p:font typeface="Alfa Slab One" panose="00000500000000000000" pitchFamily="2" charset="0"/>
      <p:regular r:id="rId32"/>
    </p:embeddedFont>
    <p:embeddedFont>
      <p:font typeface="Source Code Pro" panose="020B0604020202020204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8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0d97c3572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0d97c3572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e98a98714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e98a98714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0d97c3572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0d97c3572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0d97c3572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0d97c3572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29d7ec41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29d7ec41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0d97c3572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0d97c3572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e98a98714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e98a98714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e98a98714_2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e98a98714_2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e98a98714_2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e98a98714_2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e98a98714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e98a98714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e98a9871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e98a9871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e98a98714_2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e98a98714_2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45031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e98a98714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e98a98714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64099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e98a98714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e98a98714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47858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e98a98714_2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e98a98714_2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93858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e98a98714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e98a98714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29210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29d7ec41c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29d7ec41c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0d97c357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0d97c357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e98a98714_1_7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e98a98714_1_7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6993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e98a98714_1_7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e98a98714_1_7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6505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0d97c3572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0d97c3572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0d97c3572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0d97c3572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0d97c3572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0d97c3572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e98a98714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e98a98714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blog.benjojo.co.uk/post/scan-ping-the-internet-hilbert-curve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hyperlink" Target="https://xkcd.com/195/" TargetMode="External"/><Relationship Id="rId4" Type="http://schemas.openxmlformats.org/officeDocument/2006/relationships/hyperlink" Target="https://twitter.com/benjojo12" TargetMode="External"/><Relationship Id="rId9" Type="http://schemas.openxmlformats.org/officeDocument/2006/relationships/hyperlink" Target="https://twitter.com/7h3rA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witter.com/7h3rAm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7h3rAm" TargetMode="External"/><Relationship Id="rId3" Type="http://schemas.openxmlformats.org/officeDocument/2006/relationships/hyperlink" Target="https://twitter.com/cortesi" TargetMode="External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hyperlink" Target="http://binvis.io/" TargetMode="External"/><Relationship Id="rId4" Type="http://schemas.openxmlformats.org/officeDocument/2006/relationships/hyperlink" Target="https://corte.si/posts/visualisation/malware/index.html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github.com/cortesi/scurve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twitter.com/cortesi" TargetMode="External"/><Relationship Id="rId9" Type="http://schemas.openxmlformats.org/officeDocument/2006/relationships/hyperlink" Target="https://twitter.com/7h3rAm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hyperlink" Target="https://twitter.com/7h3rAm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twitter.com/push_pnx" TargetMode="External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ByteAtlas/status/986594804808249344" TargetMode="External"/><Relationship Id="rId5" Type="http://schemas.openxmlformats.org/officeDocument/2006/relationships/hyperlink" Target="https://malpedia.caad.fkie.fraunhofer.de/" TargetMode="External"/><Relationship Id="rId4" Type="http://schemas.openxmlformats.org/officeDocument/2006/relationships/hyperlink" Target="https://byte-atlas.blogspot.com/2018/04/apivectors.html" TargetMode="External"/><Relationship Id="rId9" Type="http://schemas.openxmlformats.org/officeDocument/2006/relationships/hyperlink" Target="https://twitter.com/7h3rAm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yte-atlas.blogspot.com/2018/04/apivectors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7h3rAm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7h3rAm" TargetMode="External"/><Relationship Id="rId3" Type="http://schemas.openxmlformats.org/officeDocument/2006/relationships/image" Target="../media/image16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witter.com/7h3rAm" TargetMode="Externa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witter.com/7h3rA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aly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witter.com/7h3rAm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witter.com/7h3rAm" TargetMode="Externa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witter.com/7h3rAm" TargetMode="Externa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witter.com/7h3rAm" TargetMode="Externa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witter.com/7h3rAm" TargetMode="Externa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witter.com/7h3rAm" TargetMode="Externa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hyperlink" Target="https://github.com/7h3rAm/angad/" TargetMode="Externa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push_pnx" TargetMode="External"/><Relationship Id="rId5" Type="http://schemas.openxmlformats.org/officeDocument/2006/relationships/hyperlink" Target="https://twitter.com/cortesi" TargetMode="External"/><Relationship Id="rId4" Type="http://schemas.openxmlformats.org/officeDocument/2006/relationships/hyperlink" Target="https://twitter.com/7h3rAm" TargetMode="Externa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witter.com/7h3rAm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7h3rAm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blog.avira.com/" TargetMode="External"/><Relationship Id="rId5" Type="http://schemas.openxmlformats.org/officeDocument/2006/relationships/hyperlink" Target="https://blog.avira.com/nymaim-obfuscation-malware-disguise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witter.com/7h3rA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twitter.com/7h3rA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hyperlink" Target="https://www.arizona.edu/" TargetMode="External"/><Relationship Id="rId4" Type="http://schemas.openxmlformats.org/officeDocument/2006/relationships/hyperlink" Target="https://www2.cs.arizona.edu/projects/lynx-project/ObfuscatedCode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witter.com/7h3rAm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7h3rAm" TargetMode="External"/><Relationship Id="rId3" Type="http://schemas.openxmlformats.org/officeDocument/2006/relationships/hyperlink" Target="https://www.ncbi.nlm.nih.gov/pmc/articles/PMC4124712/" TargetMode="External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oogle.com/search?q=visual+malware+analysis" TargetMode="External"/><Relationship Id="rId5" Type="http://schemas.openxmlformats.org/officeDocument/2006/relationships/hyperlink" Target="https://www.researchgate.net/publication/224097776_Visual_analysis_of_malware_behavior_using_treemaps_and_thread_graphs" TargetMode="External"/><Relationship Id="rId4" Type="http://schemas.openxmlformats.org/officeDocument/2006/relationships/hyperlink" Target="https://www.researchgate.net/publication/228811247_Malware_Images_Visualization_and_Automatic_Classificatio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ilbert_curve" TargetMode="External"/><Relationship Id="rId7" Type="http://schemas.openxmlformats.org/officeDocument/2006/relationships/hyperlink" Target="https://twitter.com/7h3rA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hyperlink" Target="https://en.wikipedia.org/wiki/Gray_co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lfa Slab One"/>
                <a:ea typeface="Alfa Slab One"/>
                <a:cs typeface="Alfa Slab One"/>
                <a:sym typeface="Alfa Slab One"/>
              </a:rPr>
              <a:t>Angad</a:t>
            </a:r>
            <a:endParaRPr dirty="0"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61600" y="3343975"/>
            <a:ext cx="8282400" cy="16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Malware Detection via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Multi-Dimensional Visualization</a:t>
            </a:r>
            <a:br>
              <a:rPr lang="en" dirty="0"/>
            </a:br>
            <a:endParaRPr sz="1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accent2"/>
                </a:solidFill>
              </a:rPr>
              <a:t>Ankur Tyagi (@7h3rAm)</a:t>
            </a:r>
            <a:endParaRPr sz="24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latin typeface="Oswald" panose="00000500000000000000" pitchFamily="2" charset="0"/>
              </a:rPr>
              <a:t>What is Multi-Dimensional Visualization?</a:t>
            </a:r>
            <a:endParaRPr dirty="0"/>
          </a:p>
        </p:txBody>
      </p:sp>
      <p:sp>
        <p:nvSpPr>
          <p:cNvPr id="135" name="Google Shape;135;p24"/>
          <p:cNvSpPr txBox="1">
            <a:spLocks noGrp="1"/>
          </p:cNvSpPr>
          <p:nvPr>
            <p:ph type="body" idx="1"/>
          </p:nvPr>
        </p:nvSpPr>
        <p:spPr>
          <a:xfrm>
            <a:off x="5443259" y="3818347"/>
            <a:ext cx="3045381" cy="342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u="sng" dirty="0">
                <a:solidFill>
                  <a:schemeClr val="hlink"/>
                </a:solidFill>
                <a:latin typeface="Oswald" panose="00000500000000000000" pitchFamily="2" charset="0"/>
                <a:ea typeface="Comfortaa"/>
                <a:cs typeface="Comfortaa"/>
                <a:sym typeface="Comfortaa"/>
                <a:hlinkClick r:id="rId3"/>
              </a:rPr>
              <a:t>Mapping the whole Internet with Hilbert curves</a:t>
            </a:r>
            <a:r>
              <a:rPr lang="en" sz="1000" dirty="0">
                <a:latin typeface="Oswald" panose="00000500000000000000" pitchFamily="2" charset="0"/>
                <a:ea typeface="Comfortaa"/>
                <a:cs typeface="Comfortaa"/>
                <a:sym typeface="Comfortaa"/>
              </a:rPr>
              <a:t> (</a:t>
            </a:r>
            <a:r>
              <a:rPr lang="en" sz="1000" u="sng" dirty="0">
                <a:solidFill>
                  <a:schemeClr val="hlink"/>
                </a:solidFill>
                <a:latin typeface="Oswald" panose="00000500000000000000" pitchFamily="2" charset="0"/>
                <a:ea typeface="Comfortaa"/>
                <a:cs typeface="Comfortaa"/>
                <a:sym typeface="Comfortaa"/>
                <a:hlinkClick r:id="rId4"/>
              </a:rPr>
              <a:t>@benjojo12</a:t>
            </a:r>
            <a:r>
              <a:rPr lang="en" sz="1000" dirty="0">
                <a:latin typeface="Oswald" panose="00000500000000000000" pitchFamily="2" charset="0"/>
                <a:ea typeface="Comfortaa"/>
                <a:cs typeface="Comfortaa"/>
                <a:sym typeface="Comfortaa"/>
              </a:rPr>
              <a:t>)</a:t>
            </a:r>
            <a:endParaRPr sz="1000" dirty="0">
              <a:latin typeface="Oswald" panose="00000500000000000000" pitchFamily="2" charset="0"/>
              <a:ea typeface="Comfortaa"/>
              <a:cs typeface="Comfortaa"/>
              <a:sym typeface="Comfortaa"/>
            </a:endParaRPr>
          </a:p>
        </p:txBody>
      </p:sp>
      <p:sp>
        <p:nvSpPr>
          <p:cNvPr id="136" name="Google Shape;136;p24"/>
          <p:cNvSpPr txBox="1">
            <a:spLocks noGrp="1"/>
          </p:cNvSpPr>
          <p:nvPr>
            <p:ph type="body" idx="4294967295"/>
          </p:nvPr>
        </p:nvSpPr>
        <p:spPr>
          <a:xfrm>
            <a:off x="1575030" y="3808386"/>
            <a:ext cx="1554163" cy="3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u="sng" dirty="0">
                <a:solidFill>
                  <a:schemeClr val="hlink"/>
                </a:solidFill>
                <a:latin typeface="Oswald" panose="00000500000000000000" pitchFamily="2" charset="0"/>
                <a:ea typeface="Comfortaa"/>
                <a:cs typeface="Comfortaa"/>
                <a:sym typeface="Comfortaa"/>
                <a:hlinkClick r:id="rId5"/>
              </a:rPr>
              <a:t>xkcd 195: Map of the Internet</a:t>
            </a:r>
            <a:endParaRPr sz="1000" dirty="0">
              <a:latin typeface="Oswald" panose="00000500000000000000" pitchFamily="2" charset="0"/>
              <a:ea typeface="Comfortaa"/>
              <a:cs typeface="Comfortaa"/>
              <a:sym typeface="Comfortaa"/>
            </a:endParaRPr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1402750"/>
            <a:ext cx="4080824" cy="2397651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/>
        </p:spPr>
      </p:pic>
      <p:pic>
        <p:nvPicPr>
          <p:cNvPr id="134" name="Google Shape;134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99600" y="1402750"/>
            <a:ext cx="3732700" cy="239765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/>
        </p:spPr>
      </p:pic>
      <p:sp>
        <p:nvSpPr>
          <p:cNvPr id="137" name="Google Shape;137;p24"/>
          <p:cNvSpPr txBox="1"/>
          <p:nvPr/>
        </p:nvSpPr>
        <p:spPr>
          <a:xfrm>
            <a:off x="435000" y="4388025"/>
            <a:ext cx="8397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100" dirty="0">
                <a:latin typeface="Oswald" panose="00000500000000000000" pitchFamily="2" charset="0"/>
              </a:rPr>
              <a:t>IPv4: 2^32 ~= 4+ billion addresses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9"/>
              </a:rPr>
              <a:t>@</a:t>
            </a:r>
            <a:r>
              <a:rPr lang="en-US" dirty="0" smtClean="0">
                <a:hlinkClick r:id="rId9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latin typeface="Oswald" panose="00000500000000000000" pitchFamily="2" charset="0"/>
              </a:rPr>
              <a:t>What is Multi-Dimensional Visualization?</a:t>
            </a:r>
            <a:endParaRPr dirty="0"/>
          </a:p>
        </p:txBody>
      </p:sp>
      <p:sp>
        <p:nvSpPr>
          <p:cNvPr id="143" name="Google Shape;143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Important characteristics: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Clustering (locality preserving in 2D)</a:t>
            </a:r>
            <a:endParaRPr dirty="0">
              <a:latin typeface="Oswald" panose="00000500000000000000" pitchFamily="2" charset="0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Source Code Pro"/>
              <a:buChar char="●"/>
            </a:pPr>
            <a:r>
              <a:rPr lang="en" sz="1400" dirty="0">
                <a:latin typeface="Oswald" panose="00000500000000000000" pitchFamily="2" charset="0"/>
              </a:rPr>
              <a:t>Spatial indexing</a:t>
            </a:r>
            <a:r>
              <a:rPr lang="en" dirty="0">
                <a:latin typeface="Oswald" panose="00000500000000000000" pitchFamily="2" charset="0"/>
              </a:rPr>
              <a:t/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Can be indexed and matched against unknown input for clustering and classification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Can be used as a visual hash (contrast with cryptographic hashes)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887225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 smtClean="0">
                <a:latin typeface="Oswald" panose="00000500000000000000" pitchFamily="2" charset="0"/>
              </a:rPr>
              <a:t>Let’s discuss how to use Hilbert curves to visualize malware structure and APIs</a:t>
            </a:r>
            <a:br>
              <a:rPr lang="en" dirty="0" smtClean="0">
                <a:latin typeface="Oswald" panose="00000500000000000000" pitchFamily="2" charset="0"/>
              </a:rPr>
            </a:br>
            <a:endParaRPr dirty="0" smtClean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u="sng" dirty="0" smtClean="0">
                <a:solidFill>
                  <a:schemeClr val="hlink"/>
                </a:solidFill>
                <a:latin typeface="Oswald" panose="00000500000000000000" pitchFamily="2" charset="0"/>
                <a:hlinkClick r:id="rId3"/>
              </a:rPr>
              <a:t>Aldo Cortesi</a:t>
            </a:r>
            <a:r>
              <a:rPr lang="en" dirty="0" smtClean="0">
                <a:latin typeface="Oswald" panose="00000500000000000000" pitchFamily="2" charset="0"/>
              </a:rPr>
              <a:t> (</a:t>
            </a:r>
            <a:r>
              <a:rPr lang="en" u="sng" dirty="0" smtClean="0">
                <a:solidFill>
                  <a:schemeClr val="hlink"/>
                </a:solidFill>
                <a:latin typeface="Oswald" panose="00000500000000000000" pitchFamily="2" charset="0"/>
                <a:hlinkClick r:id="rId3"/>
              </a:rPr>
              <a:t>@cortesi</a:t>
            </a:r>
            <a:r>
              <a:rPr lang="en" dirty="0" smtClean="0">
                <a:latin typeface="Oswald" panose="00000500000000000000" pitchFamily="2" charset="0"/>
              </a:rPr>
              <a:t>) has posted about this in depth on his </a:t>
            </a:r>
            <a:r>
              <a:rPr lang="en" u="sng" dirty="0" smtClean="0">
                <a:solidFill>
                  <a:schemeClr val="hlink"/>
                </a:solidFill>
                <a:latin typeface="Oswald" panose="00000500000000000000" pitchFamily="2" charset="0"/>
                <a:hlinkClick r:id="rId4"/>
              </a:rPr>
              <a:t>blog</a:t>
            </a:r>
            <a:r>
              <a:rPr lang="en" dirty="0" smtClean="0">
                <a:latin typeface="Oswald" panose="00000500000000000000" pitchFamily="2" charset="0"/>
              </a:rPr>
              <a:t/>
            </a:r>
            <a:br>
              <a:rPr lang="en" dirty="0" smtClean="0">
                <a:latin typeface="Oswald" panose="00000500000000000000" pitchFamily="2" charset="0"/>
              </a:rPr>
            </a:br>
            <a:endParaRPr dirty="0" smtClean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 smtClean="0">
                <a:latin typeface="Oswald" panose="00000500000000000000" pitchFamily="2" charset="0"/>
              </a:rPr>
              <a:t>Check out his project </a:t>
            </a:r>
            <a:r>
              <a:rPr lang="en" u="sng" dirty="0" smtClean="0">
                <a:solidFill>
                  <a:schemeClr val="hlink"/>
                </a:solidFill>
                <a:latin typeface="Oswald" panose="00000500000000000000" pitchFamily="2" charset="0"/>
                <a:hlinkClick r:id="rId5"/>
              </a:rPr>
              <a:t>binvis.io</a:t>
            </a:r>
            <a:r>
              <a:rPr lang="en" dirty="0" smtClean="0">
                <a:latin typeface="Oswald" panose="00000500000000000000" pitchFamily="2" charset="0"/>
              </a:rPr>
              <a:t> for more details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531" y="1468824"/>
            <a:ext cx="3667770" cy="3099901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swald" panose="00000500000000000000" pitchFamily="2" charset="0"/>
              </a:rPr>
              <a:t>What is Multi-Dimensional Visualization?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8"/>
              </a:rPr>
              <a:t>@</a:t>
            </a:r>
            <a:r>
              <a:rPr lang="en-US" dirty="0" smtClean="0">
                <a:hlinkClick r:id="rId8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latin typeface="Oswald" panose="00000500000000000000" pitchFamily="2" charset="0"/>
              </a:rPr>
              <a:t>What is Multi-Dimensional Visualization?</a:t>
            </a:r>
            <a:endParaRPr dirty="0"/>
          </a:p>
        </p:txBody>
      </p:sp>
      <p:sp>
        <p:nvSpPr>
          <p:cNvPr id="152" name="Google Shape;152;p26"/>
          <p:cNvSpPr txBox="1">
            <a:spLocks noGrp="1"/>
          </p:cNvSpPr>
          <p:nvPr>
            <p:ph type="body" idx="1"/>
          </p:nvPr>
        </p:nvSpPr>
        <p:spPr>
          <a:xfrm>
            <a:off x="311700" y="3835225"/>
            <a:ext cx="8520600" cy="11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Hilbert curves created using 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</a:rPr>
              <a:t>s</a:t>
            </a:r>
            <a:r>
              <a:rPr lang="en" u="sng" dirty="0" smtClean="0">
                <a:solidFill>
                  <a:schemeClr val="hlink"/>
                </a:solidFill>
                <a:latin typeface="Oswald" panose="00000500000000000000" pitchFamily="2" charset="0"/>
                <a:hlinkClick r:id="rId3"/>
              </a:rPr>
              <a:t>curve</a:t>
            </a:r>
            <a:r>
              <a:rPr lang="en" dirty="0" smtClean="0">
                <a:latin typeface="Oswald" panose="00000500000000000000" pitchFamily="2" charset="0"/>
              </a:rPr>
              <a:t> </a:t>
            </a:r>
            <a:r>
              <a:rPr lang="en" dirty="0">
                <a:latin typeface="Oswald" panose="00000500000000000000" pitchFamily="2" charset="0"/>
              </a:rPr>
              <a:t>library from 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4"/>
              </a:rPr>
              <a:t>@</a:t>
            </a:r>
            <a:r>
              <a:rPr lang="en" u="sng" dirty="0" smtClean="0">
                <a:solidFill>
                  <a:schemeClr val="hlink"/>
                </a:solidFill>
                <a:latin typeface="Oswald" panose="00000500000000000000" pitchFamily="2" charset="0"/>
                <a:hlinkClick r:id="rId4"/>
              </a:rPr>
              <a:t>cortesi</a:t>
            </a: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All files </a:t>
            </a:r>
            <a:r>
              <a:rPr lang="en" dirty="0" smtClean="0">
                <a:latin typeface="Oswald" panose="00000500000000000000" pitchFamily="2" charset="0"/>
              </a:rPr>
              <a:t>have unique hashes </a:t>
            </a:r>
            <a:r>
              <a:rPr lang="en" dirty="0">
                <a:latin typeface="Oswald" panose="00000500000000000000" pitchFamily="2" charset="0"/>
              </a:rPr>
              <a:t>but </a:t>
            </a:r>
            <a:r>
              <a:rPr lang="en" dirty="0" smtClean="0">
                <a:latin typeface="Oswald" panose="00000500000000000000" pitchFamily="2" charset="0"/>
              </a:rPr>
              <a:t>(structurally) similar Hilbert curve representations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400" y="1251400"/>
            <a:ext cx="2438400" cy="24384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0" name="Google Shape;150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06150" y="1251413"/>
            <a:ext cx="2438400" cy="24384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1" name="Google Shape;151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93900" y="1258400"/>
            <a:ext cx="2438400" cy="24384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9"/>
              </a:rPr>
              <a:t>@</a:t>
            </a:r>
            <a:r>
              <a:rPr lang="en-US" dirty="0" smtClean="0">
                <a:hlinkClick r:id="rId9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latin typeface="Oswald" panose="00000500000000000000" pitchFamily="2" charset="0"/>
              </a:rPr>
              <a:t>What is Multi-Dimensional Visualization?</a:t>
            </a:r>
            <a:endParaRPr dirty="0"/>
          </a:p>
        </p:txBody>
      </p:sp>
      <p:sp>
        <p:nvSpPr>
          <p:cNvPr id="158" name="Google Shape;158;p27"/>
          <p:cNvSpPr txBox="1">
            <a:spLocks noGrp="1"/>
          </p:cNvSpPr>
          <p:nvPr>
            <p:ph type="body" idx="1"/>
          </p:nvPr>
        </p:nvSpPr>
        <p:spPr>
          <a:xfrm>
            <a:off x="311700" y="3835225"/>
            <a:ext cx="8520600" cy="11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Difficult to identify offsets for prominent </a:t>
            </a:r>
            <a:r>
              <a:rPr lang="en" dirty="0" smtClean="0">
                <a:latin typeface="Oswald" panose="00000500000000000000" pitchFamily="2" charset="0"/>
              </a:rPr>
              <a:t>structures</a:t>
            </a: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Unable to retain shape for similar content at different offsets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0125" y="1258400"/>
            <a:ext cx="2424425" cy="2424425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0" name="Google Shape;16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7875" y="1258400"/>
            <a:ext cx="2424425" cy="2424425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1" name="Google Shape;16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400" y="1251400"/>
            <a:ext cx="2438400" cy="24384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@</a:t>
            </a:r>
            <a:r>
              <a:rPr lang="en-US" dirty="0" smtClean="0">
                <a:hlinkClick r:id="rId7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Context-aware </a:t>
            </a:r>
            <a:r>
              <a:rPr lang="en" dirty="0" smtClean="0"/>
              <a:t>Multi-Dimensional Visualization</a:t>
            </a:r>
            <a:endParaRPr dirty="0"/>
          </a:p>
        </p:txBody>
      </p:sp>
      <p:sp>
        <p:nvSpPr>
          <p:cNvPr id="167" name="Google Shape;167;p28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67692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3"/>
              </a:rPr>
              <a:t>Daniel Plohmann</a:t>
            </a:r>
            <a:r>
              <a:rPr lang="en" dirty="0">
                <a:latin typeface="Oswald" panose="00000500000000000000" pitchFamily="2" charset="0"/>
              </a:rPr>
              <a:t> has used Hilbert curve to visualize 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4"/>
              </a:rPr>
              <a:t>import APIs</a:t>
            </a:r>
            <a:r>
              <a:rPr lang="en" dirty="0">
                <a:latin typeface="Oswald" panose="00000500000000000000" pitchFamily="2" charset="0"/>
              </a:rPr>
              <a:t/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Check out the 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5"/>
              </a:rPr>
              <a:t>Malpedia</a:t>
            </a:r>
            <a:r>
              <a:rPr lang="en" dirty="0">
                <a:latin typeface="Oswald" panose="00000500000000000000" pitchFamily="2" charset="0"/>
              </a:rPr>
              <a:t> service to see how imported APIs from PE files are used to create a visual hash (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6"/>
              </a:rPr>
              <a:t>ApiQR</a:t>
            </a:r>
            <a:r>
              <a:rPr lang="en" dirty="0">
                <a:latin typeface="Oswald" panose="00000500000000000000" pitchFamily="2" charset="0"/>
              </a:rPr>
              <a:t>)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814" y="1468825"/>
            <a:ext cx="3982126" cy="3099900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9"/>
              </a:rPr>
              <a:t>@</a:t>
            </a:r>
            <a:r>
              <a:rPr lang="en-US" dirty="0" smtClean="0">
                <a:hlinkClick r:id="rId9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Context-aware Multi-Dimensional Visualization</a:t>
            </a:r>
            <a:endParaRPr dirty="0"/>
          </a:p>
        </p:txBody>
      </p:sp>
      <p:sp>
        <p:nvSpPr>
          <p:cNvPr id="173" name="Google Shape;173;p29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406279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Use file-format specific context to create Hilbert curves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For PE files, visualize: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Import APIs from IAT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Source Code Pro"/>
              <a:buChar char="●"/>
            </a:pPr>
            <a:r>
              <a:rPr lang="en" dirty="0">
                <a:latin typeface="Oswald" panose="00000500000000000000" pitchFamily="2" charset="0"/>
              </a:rPr>
              <a:t>System Calls from behavior report</a:t>
            </a:r>
            <a:endParaRPr dirty="0">
              <a:latin typeface="Oswald" panose="00000500000000000000" pitchFamily="2" charset="0"/>
            </a:endParaRPr>
          </a:p>
        </p:txBody>
      </p:sp>
      <p:sp>
        <p:nvSpPr>
          <p:cNvPr id="174" name="Google Shape;174;p29"/>
          <p:cNvSpPr txBox="1">
            <a:spLocks noGrp="1"/>
          </p:cNvSpPr>
          <p:nvPr>
            <p:ph type="body" idx="4294967295"/>
          </p:nvPr>
        </p:nvSpPr>
        <p:spPr>
          <a:xfrm>
            <a:off x="5622266" y="3873850"/>
            <a:ext cx="2874962" cy="674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 u="sng" dirty="0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ByteAtlas: ApiQR representation: Hilbert curve for our 1024 bit ApiVector with the semantic categories</a:t>
            </a:r>
            <a:endParaRPr sz="1000" b="1" dirty="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9902" y="1468825"/>
            <a:ext cx="3677150" cy="240502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@</a:t>
            </a:r>
            <a:r>
              <a:rPr lang="en-US" dirty="0" smtClean="0">
                <a:hlinkClick r:id="rId6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Context-aware Multi-Dimensional Visualization</a:t>
            </a:r>
            <a:endParaRPr dirty="0"/>
          </a:p>
        </p:txBody>
      </p:sp>
      <p:sp>
        <p:nvSpPr>
          <p:cNvPr id="181" name="Google Shape;181;p30"/>
          <p:cNvSpPr txBox="1">
            <a:spLocks noGrp="1"/>
          </p:cNvSpPr>
          <p:nvPr>
            <p:ph type="body" idx="1"/>
          </p:nvPr>
        </p:nvSpPr>
        <p:spPr>
          <a:xfrm>
            <a:off x="311699" y="1468825"/>
            <a:ext cx="4516333" cy="3205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APIs from </a:t>
            </a:r>
            <a:r>
              <a:rPr lang="en" dirty="0" smtClean="0">
                <a:latin typeface="Oswald" panose="00000500000000000000" pitchFamily="2" charset="0"/>
              </a:rPr>
              <a:t>IAT and behavior report:</a:t>
            </a:r>
            <a:r>
              <a:rPr lang="en" dirty="0">
                <a:latin typeface="Oswald" panose="00000500000000000000" pitchFamily="2" charset="0"/>
              </a:rPr>
              <a:t/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APIs </a:t>
            </a:r>
            <a:r>
              <a:rPr lang="en" dirty="0" smtClean="0">
                <a:latin typeface="Oswald" panose="00000500000000000000" pitchFamily="2" charset="0"/>
              </a:rPr>
              <a:t>are extracted from IAT and sandbox execution report</a:t>
            </a:r>
            <a:r>
              <a:rPr lang="en" dirty="0">
                <a:latin typeface="Oswald" panose="00000500000000000000" pitchFamily="2" charset="0"/>
              </a:rPr>
              <a:t/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Names are normalized </a:t>
            </a:r>
            <a:r>
              <a:rPr lang="en" dirty="0" smtClean="0">
                <a:latin typeface="Oswald" panose="00000500000000000000" pitchFamily="2" charset="0"/>
              </a:rPr>
              <a:t>(eg: </a:t>
            </a:r>
            <a:r>
              <a:rPr lang="en" sz="900" b="1" dirty="0" smtClean="0">
                <a:latin typeface="Oswald" panose="00000500000000000000" pitchFamily="2" charset="0"/>
              </a:rPr>
              <a:t>RegOpenKey</a:t>
            </a:r>
            <a:r>
              <a:rPr lang="en" sz="900" dirty="0" smtClean="0">
                <a:latin typeface="Oswald" panose="00000500000000000000" pitchFamily="2" charset="0"/>
              </a:rPr>
              <a:t> </a:t>
            </a:r>
            <a:r>
              <a:rPr lang="en" sz="900" dirty="0">
                <a:latin typeface="Oswald" panose="00000500000000000000" pitchFamily="2" charset="0"/>
              </a:rPr>
              <a:t>&lt;- </a:t>
            </a:r>
            <a:r>
              <a:rPr lang="en" sz="900" b="1" dirty="0">
                <a:latin typeface="Oswald" panose="00000500000000000000" pitchFamily="2" charset="0"/>
              </a:rPr>
              <a:t>RegOpenKeyExW</a:t>
            </a:r>
            <a:r>
              <a:rPr lang="en" dirty="0">
                <a:latin typeface="Oswald" panose="00000500000000000000" pitchFamily="2" charset="0"/>
              </a:rPr>
              <a:t>)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A 32x32 bit vector (1024 cells) is created and mapped </a:t>
            </a:r>
            <a:r>
              <a:rPr lang="en" dirty="0" smtClean="0">
                <a:latin typeface="Oswald" panose="00000500000000000000" pitchFamily="2" charset="0"/>
              </a:rPr>
              <a:t>on Hilbert </a:t>
            </a:r>
            <a:r>
              <a:rPr lang="en" dirty="0">
                <a:latin typeface="Oswald" panose="00000500000000000000" pitchFamily="2" charset="0"/>
              </a:rPr>
              <a:t>curve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A sliding window scheme is used to create animated Hilbert curve from extracted APIs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417" y="1468825"/>
            <a:ext cx="1552353" cy="1604883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432" y="1468825"/>
            <a:ext cx="1604883" cy="1604883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418" y="3144447"/>
            <a:ext cx="1560992" cy="1529965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432" y="3144448"/>
            <a:ext cx="1604883" cy="1529965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5302432" y="2867448"/>
            <a:ext cx="248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Oswald" panose="00000500000000000000" pitchFamily="2" charset="0"/>
              </a:rPr>
              <a:t>1</a:t>
            </a:r>
            <a:endParaRPr lang="en-US" sz="1200" b="1" dirty="0">
              <a:latin typeface="Oswald" panose="000005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531051" y="2867448"/>
            <a:ext cx="248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Oswald" panose="00000500000000000000" pitchFamily="2" charset="0"/>
              </a:rPr>
              <a:t>2</a:t>
            </a:r>
            <a:endParaRPr lang="en-US" sz="1200" b="1" dirty="0">
              <a:latin typeface="Oswald" panose="000005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02431" y="4468154"/>
            <a:ext cx="248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Oswald" panose="00000500000000000000" pitchFamily="2" charset="0"/>
              </a:rPr>
              <a:t>3</a:t>
            </a:r>
            <a:endParaRPr lang="en-US" sz="1200" b="1" dirty="0">
              <a:latin typeface="Oswald" panose="000005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31050" y="4468152"/>
            <a:ext cx="248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Oswald" panose="00000500000000000000" pitchFamily="2" charset="0"/>
              </a:rPr>
              <a:t>4</a:t>
            </a:r>
            <a:endParaRPr lang="en-US" sz="1200" b="1" dirty="0">
              <a:latin typeface="Oswald" panose="00000500000000000000" pitchFamily="2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8"/>
              </a:rPr>
              <a:t>@</a:t>
            </a:r>
            <a:r>
              <a:rPr lang="en-US" dirty="0" smtClean="0">
                <a:hlinkClick r:id="rId8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Usecase</a:t>
            </a:r>
            <a:r>
              <a:rPr lang="en-US" dirty="0" smtClean="0"/>
              <a:t>: #1 APT33</a:t>
            </a:r>
            <a:endParaRPr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347486"/>
            <a:ext cx="8520600" cy="3282461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@</a:t>
            </a:r>
            <a:r>
              <a:rPr lang="en-US" dirty="0" smtClean="0">
                <a:hlinkClick r:id="rId5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Usecase: #1 APT33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362755"/>
            <a:ext cx="8520600" cy="3238506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@</a:t>
            </a:r>
            <a:r>
              <a:rPr lang="en-US" dirty="0" smtClean="0">
                <a:hlinkClick r:id="rId5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whoami</a:t>
            </a:r>
            <a:endParaRPr dirty="0"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Sr. Malware Research Engineer @ </a:t>
            </a:r>
            <a:r>
              <a:rPr lang="en" dirty="0" smtClean="0">
                <a:latin typeface="Oswald" panose="00000500000000000000" pitchFamily="2" charset="0"/>
                <a:hlinkClick r:id="rId3"/>
              </a:rPr>
              <a:t>Qualys</a:t>
            </a:r>
            <a:r>
              <a:rPr lang="en" dirty="0" smtClean="0">
                <a:latin typeface="Oswald" panose="00000500000000000000" pitchFamily="2" charset="0"/>
              </a:rPr>
              <a:t/>
            </a:r>
            <a:br>
              <a:rPr lang="en" dirty="0" smtClean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4"/>
              </a:rPr>
              <a:t>@7h3rAm</a:t>
            </a:r>
            <a:r>
              <a:rPr lang="en" dirty="0">
                <a:latin typeface="Oswald" panose="00000500000000000000" pitchFamily="2" charset="0"/>
              </a:rPr>
              <a:t> on the Interweb</a:t>
            </a:r>
            <a:endParaRPr dirty="0">
              <a:latin typeface="Oswald" panose="000005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Usecase</a:t>
            </a:r>
            <a:r>
              <a:rPr lang="en-US" dirty="0" smtClean="0"/>
              <a:t>: #2 </a:t>
            </a:r>
            <a:r>
              <a:rPr lang="en-US" dirty="0" err="1" smtClean="0"/>
              <a:t>Dorv</a:t>
            </a:r>
            <a:endParaRPr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347486"/>
            <a:ext cx="8520600" cy="3282461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@</a:t>
            </a:r>
            <a:r>
              <a:rPr lang="en-US" dirty="0" smtClean="0">
                <a:hlinkClick r:id="rId5"/>
              </a:rPr>
              <a:t>7h3rAm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45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Usecase: #2 Dorv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362756"/>
            <a:ext cx="8520600" cy="3238506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@</a:t>
            </a:r>
            <a:r>
              <a:rPr lang="en-US" dirty="0" smtClean="0">
                <a:hlinkClick r:id="rId5"/>
              </a:rPr>
              <a:t>7h3rAm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00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Usecase: #2 Dorv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362756"/>
            <a:ext cx="8520600" cy="3238506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@</a:t>
            </a:r>
            <a:r>
              <a:rPr lang="en-US" dirty="0" smtClean="0">
                <a:hlinkClick r:id="rId5"/>
              </a:rPr>
              <a:t>7h3rAm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28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Usecase</a:t>
            </a:r>
            <a:r>
              <a:rPr lang="en-US" dirty="0" smtClean="0"/>
              <a:t>: #3 </a:t>
            </a:r>
            <a:r>
              <a:rPr lang="en-US" dirty="0" err="1" smtClean="0"/>
              <a:t>Mooqkel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347486"/>
            <a:ext cx="8520600" cy="3282461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@</a:t>
            </a:r>
            <a:r>
              <a:rPr lang="en-US" dirty="0" smtClean="0">
                <a:hlinkClick r:id="rId5"/>
              </a:rPr>
              <a:t>7h3rAm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24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Usecase: #3 Mooqkel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362756"/>
            <a:ext cx="8520600" cy="3238506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@</a:t>
            </a:r>
            <a:r>
              <a:rPr lang="en-US" dirty="0" smtClean="0">
                <a:hlinkClick r:id="rId5"/>
              </a:rPr>
              <a:t>7h3rAm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40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Ending </a:t>
            </a:r>
            <a:r>
              <a:rPr lang="en" dirty="0" smtClean="0"/>
              <a:t>Notes / Q&amp;A</a:t>
            </a:r>
            <a:endParaRPr dirty="0"/>
          </a:p>
        </p:txBody>
      </p:sp>
      <p:sp>
        <p:nvSpPr>
          <p:cNvPr id="216" name="Google Shape;216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u="sng" dirty="0" smtClean="0">
                <a:solidFill>
                  <a:schemeClr val="hlink"/>
                </a:solidFill>
                <a:latin typeface="Oswald" panose="00000500000000000000" pitchFamily="2" charset="0"/>
                <a:hlinkClick r:id="rId3"/>
              </a:rPr>
              <a:t>https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3"/>
              </a:rPr>
              <a:t>://github.com/7h3rAm/angad/</a:t>
            </a:r>
            <a:r>
              <a:rPr lang="en" dirty="0">
                <a:latin typeface="Oswald" panose="00000500000000000000" pitchFamily="2" charset="0"/>
              </a:rPr>
              <a:t/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u="sng" dirty="0" smtClean="0">
                <a:solidFill>
                  <a:schemeClr val="hlink"/>
                </a:solidFill>
                <a:latin typeface="Oswald" panose="00000500000000000000" pitchFamily="2" charset="0"/>
                <a:hlinkClick r:id="rId4"/>
              </a:rPr>
              <a:t>@7h3rAm</a:t>
            </a:r>
            <a:r>
              <a:rPr lang="en" dirty="0">
                <a:latin typeface="Oswald" panose="00000500000000000000" pitchFamily="2" charset="0"/>
              </a:rPr>
              <a:t/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Thanks: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Aldo Cortesi: 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5"/>
              </a:rPr>
              <a:t>@cortesi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Daniel Plohmann: 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6"/>
              </a:rPr>
              <a:t>@push_pnx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xkcd :)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977" y="1468825"/>
            <a:ext cx="457264" cy="4572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903" y="1468825"/>
            <a:ext cx="457264" cy="4572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413" y="2077560"/>
            <a:ext cx="476316" cy="4763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 smtClean="0">
                <a:latin typeface="Oswald" panose="00000500000000000000" pitchFamily="2" charset="0"/>
              </a:rPr>
              <a:t>Issues with Malware Analysis</a:t>
            </a:r>
            <a:br>
              <a:rPr lang="en" dirty="0" smtClean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What is </a:t>
            </a:r>
            <a:r>
              <a:rPr lang="en" dirty="0" smtClean="0">
                <a:latin typeface="Oswald" panose="00000500000000000000" pitchFamily="2" charset="0"/>
              </a:rPr>
              <a:t>Multi-Dimensional Visualization?</a:t>
            </a:r>
            <a:br>
              <a:rPr lang="en" dirty="0" smtClean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 smtClean="0">
                <a:latin typeface="Oswald" panose="00000500000000000000" pitchFamily="2" charset="0"/>
              </a:rPr>
              <a:t>Context-aware Multi-Dimensional Visualization</a:t>
            </a:r>
            <a:br>
              <a:rPr lang="en" dirty="0" smtClean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 smtClean="0">
                <a:latin typeface="Oswald" panose="00000500000000000000" pitchFamily="2" charset="0"/>
              </a:rPr>
              <a:t>Usecases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Issues with Malware Analysis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912" y="1468825"/>
            <a:ext cx="2487168" cy="2905665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851" y="1468825"/>
            <a:ext cx="1107449" cy="2905665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6" name="Google Shape;117;p22"/>
          <p:cNvSpPr txBox="1">
            <a:spLocks/>
          </p:cNvSpPr>
          <p:nvPr/>
        </p:nvSpPr>
        <p:spPr>
          <a:xfrm>
            <a:off x="311700" y="1468825"/>
            <a:ext cx="4267615" cy="2130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>
              <a:buClr>
                <a:schemeClr val="dk1"/>
              </a:buClr>
            </a:pPr>
            <a:r>
              <a:rPr lang="en-US" dirty="0" smtClean="0">
                <a:latin typeface="Oswald" panose="00000500000000000000" pitchFamily="2" charset="0"/>
              </a:rPr>
              <a:t>Nymaim (is a </a:t>
            </a:r>
            <a:r>
              <a:rPr lang="en-US" dirty="0">
                <a:latin typeface="Oswald" panose="00000500000000000000" pitchFamily="2" charset="0"/>
              </a:rPr>
              <a:t>trojan, downloads additional malware) </a:t>
            </a:r>
            <a:r>
              <a:rPr lang="en-US" dirty="0" smtClean="0">
                <a:latin typeface="Oswald" panose="00000500000000000000" pitchFamily="2" charset="0"/>
              </a:rPr>
              <a:t>CFGs</a:t>
            </a:r>
            <a:br>
              <a:rPr lang="en-US" dirty="0" smtClean="0">
                <a:latin typeface="Oswald" panose="00000500000000000000" pitchFamily="2" charset="0"/>
              </a:rPr>
            </a:br>
            <a:endParaRPr lang="en-US" dirty="0" smtClean="0">
              <a:latin typeface="Oswald" panose="00000500000000000000" pitchFamily="2" charset="0"/>
            </a:endParaRPr>
          </a:p>
          <a:p>
            <a:pPr>
              <a:buClr>
                <a:schemeClr val="dk1"/>
              </a:buClr>
            </a:pPr>
            <a:r>
              <a:rPr lang="en-US" dirty="0" smtClean="0">
                <a:latin typeface="Oswald" panose="00000500000000000000" pitchFamily="2" charset="0"/>
              </a:rPr>
              <a:t>pre deobfuscation (#1): 200+ blocks</a:t>
            </a:r>
            <a:br>
              <a:rPr lang="en-US" dirty="0" smtClean="0">
                <a:latin typeface="Oswald" panose="00000500000000000000" pitchFamily="2" charset="0"/>
              </a:rPr>
            </a:br>
            <a:endParaRPr lang="en-US" dirty="0" smtClean="0">
              <a:latin typeface="Oswald" panose="00000500000000000000" pitchFamily="2" charset="0"/>
            </a:endParaRPr>
          </a:p>
          <a:p>
            <a:pPr>
              <a:buClr>
                <a:schemeClr val="dk1"/>
              </a:buClr>
            </a:pPr>
            <a:r>
              <a:rPr lang="en-US" dirty="0" smtClean="0">
                <a:latin typeface="Oswald" panose="00000500000000000000" pitchFamily="2" charset="0"/>
              </a:rPr>
              <a:t>post deobfuscation (#2): 8 blocks</a:t>
            </a:r>
          </a:p>
          <a:p>
            <a:pPr>
              <a:buClr>
                <a:schemeClr val="dk1"/>
              </a:buClr>
            </a:pPr>
            <a:endParaRPr lang="en-US" dirty="0" smtClean="0">
              <a:latin typeface="Oswald" panose="000005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84064" y="4074566"/>
            <a:ext cx="248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Oswald" panose="00000500000000000000" pitchFamily="2" charset="0"/>
              </a:rPr>
              <a:t>1</a:t>
            </a:r>
            <a:endParaRPr lang="en-US" sz="1200" b="1" dirty="0">
              <a:latin typeface="Oswald" panose="000005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24851" y="4074565"/>
            <a:ext cx="248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Oswald" panose="00000500000000000000" pitchFamily="2" charset="0"/>
              </a:rPr>
              <a:t>2</a:t>
            </a:r>
          </a:p>
        </p:txBody>
      </p:sp>
      <p:sp>
        <p:nvSpPr>
          <p:cNvPr id="10" name="Google Shape;81;p16"/>
          <p:cNvSpPr txBox="1">
            <a:spLocks/>
          </p:cNvSpPr>
          <p:nvPr/>
        </p:nvSpPr>
        <p:spPr>
          <a:xfrm>
            <a:off x="4849978" y="1106000"/>
            <a:ext cx="3982322" cy="42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114300" indent="0">
              <a:buClr>
                <a:schemeClr val="dk1"/>
              </a:buClr>
              <a:buFont typeface="Source Code Pro"/>
              <a:buNone/>
            </a:pPr>
            <a:r>
              <a:rPr lang="en-US" sz="1000" dirty="0" smtClean="0">
                <a:latin typeface="Oswald" panose="00000500000000000000" pitchFamily="2" charset="0"/>
                <a:hlinkClick r:id="rId5"/>
              </a:rPr>
              <a:t>Nymaim obfuscation and cyber variant of "knock, knock, who’s there?“</a:t>
            </a:r>
            <a:r>
              <a:rPr lang="en-US" sz="1000" dirty="0" smtClean="0">
                <a:latin typeface="Oswald" panose="00000500000000000000" pitchFamily="2" charset="0"/>
              </a:rPr>
              <a:t> (</a:t>
            </a:r>
            <a:r>
              <a:rPr lang="en-US" sz="1000" dirty="0" smtClean="0">
                <a:latin typeface="Oswald" panose="00000500000000000000" pitchFamily="2" charset="0"/>
                <a:hlinkClick r:id="rId6"/>
              </a:rPr>
              <a:t>@Avira</a:t>
            </a:r>
            <a:r>
              <a:rPr lang="en-US" sz="1000" dirty="0" smtClean="0">
                <a:latin typeface="Oswald" panose="00000500000000000000" pitchFamily="2" charset="0"/>
              </a:rPr>
              <a:t>)</a:t>
            </a:r>
            <a:endParaRPr lang="en-US" sz="1000" dirty="0">
              <a:latin typeface="Oswald" panose="00000500000000000000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8"/>
              </a:rPr>
              <a:t>@</a:t>
            </a:r>
            <a:r>
              <a:rPr lang="en-US" dirty="0" smtClean="0">
                <a:hlinkClick r:id="rId8"/>
              </a:rPr>
              <a:t>7h3rAm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35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Issues with Malware Analysis</a:t>
            </a:r>
            <a:endParaRPr dirty="0"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Malware Analysis is </a:t>
            </a:r>
            <a:r>
              <a:rPr lang="en" dirty="0" smtClean="0">
                <a:latin typeface="Oswald" panose="00000500000000000000" pitchFamily="2" charset="0"/>
              </a:rPr>
              <a:t>difficult: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Obfuscation, anti-* (disassembly, debugging, virtualization)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Volume of new unknowns is huge (250k+ unknowns daily, 90%+ clean)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Lots of interesting proposals to solve these issues over last many years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Vendors use proprietary (closed/IP-protected) solutions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Enthusiasts build and use “personal” projects (difficult to gain traction)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7h3rAm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66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Issues with Malware Analysis</a:t>
            </a:r>
            <a:endParaRPr dirty="0"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01856" cy="23350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Issues with current automated techniques: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packers/virtualizers/compressors (themida, vmpack, aspack)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runtime dependencies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trigger conditions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sandbox detection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</a:rPr>
              <a:t>user interaction</a:t>
            </a:r>
            <a:endParaRPr dirty="0">
              <a:latin typeface="Oswald" panose="00000500000000000000" pitchFamily="2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Oswald" panose="000005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250" y="1468825"/>
            <a:ext cx="4092050" cy="2766676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6" name="Google Shape;81;p16"/>
          <p:cNvSpPr txBox="1">
            <a:spLocks/>
          </p:cNvSpPr>
          <p:nvPr/>
        </p:nvSpPr>
        <p:spPr>
          <a:xfrm>
            <a:off x="4997709" y="1122035"/>
            <a:ext cx="3577132" cy="42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114300" indent="0">
              <a:buClr>
                <a:schemeClr val="dk1"/>
              </a:buClr>
              <a:buNone/>
            </a:pPr>
            <a:r>
              <a:rPr lang="en-US" sz="1000" dirty="0">
                <a:latin typeface="Oswald" panose="00000500000000000000" pitchFamily="2" charset="0"/>
                <a:hlinkClick r:id="rId4"/>
              </a:rPr>
              <a:t>What Does Obfuscated Software Look Like?</a:t>
            </a:r>
            <a:r>
              <a:rPr lang="en-US" sz="1000" dirty="0">
                <a:latin typeface="Oswald" panose="00000500000000000000" pitchFamily="2" charset="0"/>
              </a:rPr>
              <a:t> (</a:t>
            </a:r>
            <a:r>
              <a:rPr lang="en-US" sz="1000" dirty="0" smtClean="0">
                <a:latin typeface="Oswald" panose="00000500000000000000" pitchFamily="2" charset="0"/>
                <a:hlinkClick r:id="rId5"/>
              </a:rPr>
              <a:t>The </a:t>
            </a:r>
            <a:r>
              <a:rPr lang="en-US" sz="1000" dirty="0">
                <a:latin typeface="Oswald" panose="00000500000000000000" pitchFamily="2" charset="0"/>
                <a:hlinkClick r:id="rId5"/>
              </a:rPr>
              <a:t>University of </a:t>
            </a:r>
            <a:r>
              <a:rPr lang="en-US" sz="1000" dirty="0" smtClean="0">
                <a:latin typeface="Oswald" panose="00000500000000000000" pitchFamily="2" charset="0"/>
                <a:hlinkClick r:id="rId5"/>
              </a:rPr>
              <a:t>Arizona</a:t>
            </a:r>
            <a:r>
              <a:rPr lang="en-US" sz="1000" dirty="0" smtClean="0">
                <a:latin typeface="Oswald" panose="00000500000000000000" pitchFamily="2" charset="0"/>
              </a:rPr>
              <a:t>)</a:t>
            </a:r>
            <a:endParaRPr lang="en-US" sz="1000" dirty="0">
              <a:latin typeface="Oswald" panose="00000500000000000000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@</a:t>
            </a:r>
            <a:r>
              <a:rPr lang="en-US" dirty="0" smtClean="0">
                <a:hlinkClick r:id="rId7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Issues with Malware Analysis</a:t>
            </a:r>
            <a:endParaRPr dirty="0"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We need to focus on generic </a:t>
            </a:r>
            <a:r>
              <a:rPr lang="en" dirty="0" smtClean="0">
                <a:latin typeface="Oswald" panose="00000500000000000000" pitchFamily="2" charset="0"/>
              </a:rPr>
              <a:t>signatures</a:t>
            </a:r>
            <a:r>
              <a:rPr lang="en" dirty="0" smtClean="0">
                <a:latin typeface="Oswald" panose="00000500000000000000" pitchFamily="2" charset="0"/>
              </a:rPr>
              <a:t> </a:t>
            </a:r>
            <a:r>
              <a:rPr lang="en" dirty="0">
                <a:latin typeface="Oswald" panose="00000500000000000000" pitchFamily="2" charset="0"/>
              </a:rPr>
              <a:t>to reduce overhead and </a:t>
            </a:r>
            <a:r>
              <a:rPr lang="en" dirty="0" smtClean="0">
                <a:latin typeface="Oswald" panose="00000500000000000000" pitchFamily="2" charset="0"/>
              </a:rPr>
              <a:t>increase future coverage</a:t>
            </a:r>
            <a:r>
              <a:rPr lang="en" dirty="0">
                <a:latin typeface="Oswald" panose="00000500000000000000" pitchFamily="2" charset="0"/>
              </a:rPr>
              <a:t/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Note: Excessive generalization in detection methods can increase FPs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We still need specialized detection methods for threat attribution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Issues with Malware Analysis</a:t>
            </a:r>
            <a:endParaRPr dirty="0"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Lots of interesting research has been done towards applying visualization techniques for malware analysis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  <a:hlinkClick r:id="rId3"/>
              </a:rPr>
              <a:t>Malware Analysis Using Visualized Image Matrices (Han et al.)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  <a:hlinkClick r:id="rId4"/>
              </a:rPr>
              <a:t>Malware Images: Visualization and Automatic Classification (Nataraj et al.)</a:t>
            </a:r>
            <a:endParaRPr dirty="0">
              <a:latin typeface="Oswald" panose="00000500000000000000" pitchFamily="2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dirty="0">
                <a:latin typeface="Oswald" panose="00000500000000000000" pitchFamily="2" charset="0"/>
                <a:hlinkClick r:id="rId5"/>
              </a:rPr>
              <a:t>Visual Analysis of Malware Behaviour Using Treemaps and Thread Graphs (Holz et al.)</a:t>
            </a:r>
            <a:endParaRPr dirty="0">
              <a:latin typeface="Oswald" panose="00000500000000000000" pitchFamily="2" charset="0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Source Code Pro"/>
              <a:buChar char="●"/>
            </a:pPr>
            <a:r>
              <a:rPr lang="en" dirty="0">
                <a:latin typeface="Oswald" panose="00000500000000000000" pitchFamily="2" charset="0"/>
                <a:hlinkClick r:id="rId6"/>
              </a:rPr>
              <a:t>and many more ...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8"/>
              </a:rPr>
              <a:t>@</a:t>
            </a:r>
            <a:r>
              <a:rPr lang="en-US" dirty="0" smtClean="0">
                <a:hlinkClick r:id="rId8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latin typeface="Oswald" panose="00000500000000000000" pitchFamily="2" charset="0"/>
              </a:rPr>
              <a:t>What is Multi-Dimensional Visualization?</a:t>
            </a:r>
            <a:endParaRPr dirty="0"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4267615" cy="3260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A 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3"/>
              </a:rPr>
              <a:t>Hilbert curve</a:t>
            </a:r>
            <a:r>
              <a:rPr lang="en" dirty="0">
                <a:latin typeface="Oswald" panose="00000500000000000000" pitchFamily="2" charset="0"/>
              </a:rPr>
              <a:t> is a continuous fractal space-filling curve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latin typeface="Oswald" panose="00000500000000000000" pitchFamily="2" charset="0"/>
              </a:rPr>
              <a:t>Recursive, self-similar, space-filling</a:t>
            </a:r>
            <a:br>
              <a:rPr lang="en" dirty="0">
                <a:latin typeface="Oswald" panose="00000500000000000000" pitchFamily="2" charset="0"/>
              </a:rPr>
            </a:br>
            <a:endParaRPr dirty="0">
              <a:latin typeface="Oswald" panose="00000500000000000000" pitchFamily="2" charset="0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Code Pro"/>
              <a:buChar char="●"/>
            </a:pPr>
            <a:r>
              <a:rPr lang="en" dirty="0">
                <a:latin typeface="Oswald" panose="00000500000000000000" pitchFamily="2" charset="0"/>
              </a:rPr>
              <a:t>Fills a square area using </a:t>
            </a:r>
            <a:r>
              <a:rPr lang="en" u="sng" dirty="0">
                <a:solidFill>
                  <a:schemeClr val="hlink"/>
                </a:solidFill>
                <a:latin typeface="Oswald" panose="00000500000000000000" pitchFamily="2" charset="0"/>
                <a:hlinkClick r:id="rId4"/>
              </a:rPr>
              <a:t>Gray code</a:t>
            </a:r>
            <a:r>
              <a:rPr lang="en" dirty="0">
                <a:latin typeface="Oswald" panose="00000500000000000000" pitchFamily="2" charset="0"/>
              </a:rPr>
              <a:t> </a:t>
            </a:r>
            <a:r>
              <a:rPr lang="en" dirty="0" smtClean="0">
                <a:latin typeface="Oswald" panose="00000500000000000000" pitchFamily="2" charset="0"/>
              </a:rPr>
              <a:t>traversal</a:t>
            </a:r>
            <a:br>
              <a:rPr lang="en" dirty="0" smtClean="0">
                <a:latin typeface="Oswald" panose="00000500000000000000" pitchFamily="2" charset="0"/>
              </a:rPr>
            </a:br>
            <a:endParaRPr lang="en" dirty="0" smtClean="0">
              <a:latin typeface="Oswald" panose="00000500000000000000" pitchFamily="2" charset="0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Code Pro"/>
              <a:buChar char="●"/>
            </a:pPr>
            <a:r>
              <a:rPr lang="en" dirty="0" smtClean="0">
                <a:latin typeface="Oswald" panose="00000500000000000000" pitchFamily="2" charset="0"/>
              </a:rPr>
              <a:t>Unit dimension is 2, images are always a square</a:t>
            </a:r>
            <a:endParaRPr dirty="0">
              <a:latin typeface="Oswald" panose="000005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315" y="1468825"/>
            <a:ext cx="4252985" cy="305928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28" y="4771857"/>
            <a:ext cx="303995" cy="30399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15123" y="4768075"/>
            <a:ext cx="121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@</a:t>
            </a:r>
            <a:r>
              <a:rPr lang="en-US" dirty="0" smtClean="0">
                <a:hlinkClick r:id="rId7"/>
              </a:rPr>
              <a:t>7h3rAm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348</TotalTime>
  <Words>475</Words>
  <Application>Microsoft Office PowerPoint</Application>
  <PresentationFormat>On-screen Show (16:9)</PresentationFormat>
  <Paragraphs>124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Oswald</vt:lpstr>
      <vt:lpstr>Comfortaa</vt:lpstr>
      <vt:lpstr>Arial</vt:lpstr>
      <vt:lpstr>Alfa Slab One</vt:lpstr>
      <vt:lpstr>Source Code Pro</vt:lpstr>
      <vt:lpstr>Modern Writer</vt:lpstr>
      <vt:lpstr>Angad</vt:lpstr>
      <vt:lpstr>whoami</vt:lpstr>
      <vt:lpstr>Outline</vt:lpstr>
      <vt:lpstr>Issues with Malware Analysis</vt:lpstr>
      <vt:lpstr>Issues with Malware Analysis</vt:lpstr>
      <vt:lpstr>Issues with Malware Analysis</vt:lpstr>
      <vt:lpstr>Issues with Malware Analysis</vt:lpstr>
      <vt:lpstr>Issues with Malware Analysis</vt:lpstr>
      <vt:lpstr>What is Multi-Dimensional Visualization?</vt:lpstr>
      <vt:lpstr>What is Multi-Dimensional Visualization?</vt:lpstr>
      <vt:lpstr>What is Multi-Dimensional Visualization?</vt:lpstr>
      <vt:lpstr>What is Multi-Dimensional Visualization?</vt:lpstr>
      <vt:lpstr>What is Multi-Dimensional Visualization?</vt:lpstr>
      <vt:lpstr>What is Multi-Dimensional Visualization?</vt:lpstr>
      <vt:lpstr>Context-aware Multi-Dimensional Visualization</vt:lpstr>
      <vt:lpstr>Context-aware Multi-Dimensional Visualization</vt:lpstr>
      <vt:lpstr>Context-aware Multi-Dimensional Visualization</vt:lpstr>
      <vt:lpstr>Usecase: #1 APT33</vt:lpstr>
      <vt:lpstr>Usecase: #1 APT33</vt:lpstr>
      <vt:lpstr>Usecase: #2 Dorv</vt:lpstr>
      <vt:lpstr>Usecase: #2 Dorv</vt:lpstr>
      <vt:lpstr>Usecase: #2 Dorv</vt:lpstr>
      <vt:lpstr>Usecase: #3 Mooqkel</vt:lpstr>
      <vt:lpstr>Usecase: #3 Mooqkel</vt:lpstr>
      <vt:lpstr>Ending Notes /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Angad</dc:title>
  <dc:creator>Ankur Tyagi</dc:creator>
  <cp:lastModifiedBy>Ankur Tyagi</cp:lastModifiedBy>
  <cp:revision>28</cp:revision>
  <dcterms:modified xsi:type="dcterms:W3CDTF">2018-10-03T11:41:39Z</dcterms:modified>
</cp:coreProperties>
</file>